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f44377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2f44377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4477888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4477888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477888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4477888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4477888a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4477888a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f44377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2f44377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f44377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2f44377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f44377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2f44377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2f44377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2f44377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2f44377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2f44377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2f44377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2f44377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4477888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4477888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4477888a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4477888a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4477888a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4477888a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4477888a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4477888a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f44377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f44377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4477888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4477888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4477888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4477888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4477888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4477888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4477888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4477888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477888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4477888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477888a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477888a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forge.qcware.com" TargetMode="External"/><Relationship Id="rId5" Type="http://schemas.openxmlformats.org/officeDocument/2006/relationships/hyperlink" Target="https://qcware.readthedocs.io/en/lates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rawberryfields.ai" TargetMode="External"/><Relationship Id="rId4" Type="http://schemas.openxmlformats.org/officeDocument/2006/relationships/hyperlink" Target="https://pennylane.ai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pennylane.ai" TargetMode="External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rawberryfields.ai/photonics/concepts/index.html" TargetMode="External"/><Relationship Id="rId4" Type="http://schemas.openxmlformats.org/officeDocument/2006/relationships/hyperlink" Target="https://physicsworld.com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hyperlink" Target="https://www.dwavesys.com/applications" TargetMode="External"/><Relationship Id="rId6" Type="http://schemas.openxmlformats.org/officeDocument/2006/relationships/hyperlink" Target="https://docs.dwavesys.com/docs/latest/index.html" TargetMode="External"/><Relationship Id="rId7" Type="http://schemas.openxmlformats.org/officeDocument/2006/relationships/hyperlink" Target="https://docs.ocean.dwavesys.com/en/stab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ionq.com/get-started" TargetMode="External"/><Relationship Id="rId5" Type="http://schemas.openxmlformats.org/officeDocument/2006/relationships/hyperlink" Target="https://ionq.com/doc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rigetti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qsimulat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www.multiversecomputing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vi0sRjilceY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rahko.ai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1qbit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research.aimultip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hyperlink" Target="https://quantumcomputingreport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sfiddle.net/Vasu010/rzg4ow6L/154/sho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quantum-computing.ibm.com" TargetMode="External"/><Relationship Id="rId5" Type="http://schemas.openxmlformats.org/officeDocument/2006/relationships/hyperlink" Target="https://qiskit.org/documentation" TargetMode="External"/><Relationship Id="rId6" Type="http://schemas.openxmlformats.org/officeDocument/2006/relationships/hyperlink" Target="https://qiskit.org/textbook/prefac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quantumai.google" TargetMode="External"/><Relationship Id="rId5" Type="http://schemas.openxmlformats.org/officeDocument/2006/relationships/hyperlink" Target="https://quantumai.google/cirq/start" TargetMode="External"/><Relationship Id="rId6" Type="http://schemas.openxmlformats.org/officeDocument/2006/relationships/hyperlink" Target="https://quantumai.google/cirq/tutorials" TargetMode="External"/><Relationship Id="rId7" Type="http://schemas.openxmlformats.org/officeDocument/2006/relationships/hyperlink" Target="https://quantumai.google/openfermion/tutorials/intro_to_openfermion" TargetMode="External"/><Relationship Id="rId8" Type="http://schemas.openxmlformats.org/officeDocument/2006/relationships/hyperlink" Target="https://www.tensorflow.org/quantum/tutorial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qiskit.org/textbook/preface.html" TargetMode="External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86900" y="1161075"/>
            <a:ext cx="7570200" cy="10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New Horizon of </a:t>
            </a:r>
            <a:r>
              <a:rPr lang="en" sz="3480"/>
              <a:t>Quantum Computing</a:t>
            </a:r>
            <a:endParaRPr sz="34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3350" y="2521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Dibakar Sigdel, PhD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4575" l="0" r="0" t="12525"/>
          <a:stretch/>
        </p:blipFill>
        <p:spPr>
          <a:xfrm>
            <a:off x="2141300" y="436425"/>
            <a:ext cx="6067502" cy="29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3855025" y="334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https://forge.qcware.com</a:t>
            </a:r>
            <a:r>
              <a:rPr lang="en"/>
              <a:t> </a:t>
            </a:r>
            <a:endParaRPr/>
          </a:p>
        </p:txBody>
      </p:sp>
      <p:sp>
        <p:nvSpPr>
          <p:cNvPr id="116" name="Google Shape;116;p22"/>
          <p:cNvSpPr txBox="1"/>
          <p:nvPr/>
        </p:nvSpPr>
        <p:spPr>
          <a:xfrm>
            <a:off x="748125" y="4104400"/>
            <a:ext cx="598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QCWare Documentation: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https://qcware.readthedocs.io/en/latest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" name="Google Shape;117;p22"/>
          <p:cNvSpPr txBox="1"/>
          <p:nvPr/>
        </p:nvSpPr>
        <p:spPr>
          <a:xfrm>
            <a:off x="197425" y="498750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 WARE FORGE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173200" y="2847100"/>
            <a:ext cx="518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Strawberry Fields</a:t>
            </a:r>
            <a:r>
              <a:rPr lang="en">
                <a:solidFill>
                  <a:schemeClr val="dk1"/>
                </a:solidFill>
              </a:rPr>
              <a:t>: A cross-platform Python library for simulating and executing programs on quantum photonic hardware.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Strawberry Fields</a:t>
            </a:r>
            <a:r>
              <a:rPr lang="en"/>
              <a:t> documents: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https://strawberryfields.ai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Pennylane</a:t>
            </a:r>
            <a:r>
              <a:rPr lang="en">
                <a:solidFill>
                  <a:schemeClr val="dk1"/>
                </a:solidFill>
              </a:rPr>
              <a:t> : </a:t>
            </a:r>
            <a:r>
              <a:rPr lang="en"/>
              <a:t>A cross-platform Python library for differentiable programming of quantum computers. Train a quantum computer the same way as a neural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Pennylane Documents: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https://pennylane.ai</a:t>
            </a:r>
            <a:r>
              <a:rPr lang="en"/>
              <a:t> 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5">
            <a:alphaModFix/>
          </a:blip>
          <a:srcRect b="6467" l="0" r="0" t="33919"/>
          <a:stretch/>
        </p:blipFill>
        <p:spPr>
          <a:xfrm>
            <a:off x="173200" y="145475"/>
            <a:ext cx="6662501" cy="22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732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https://pennylane.ai</a:t>
            </a:r>
            <a:r>
              <a:rPr lang="en"/>
              <a:t> 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400" y="3132950"/>
            <a:ext cx="3545525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212963" y="103900"/>
            <a:ext cx="45063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Photon (Qmodes) Based Quantum Circuits</a:t>
            </a:r>
            <a:endParaRPr sz="1520"/>
          </a:p>
        </p:txBody>
      </p:sp>
      <p:sp>
        <p:nvSpPr>
          <p:cNvPr id="131" name="Google Shape;131;p24"/>
          <p:cNvSpPr txBox="1"/>
          <p:nvPr/>
        </p:nvSpPr>
        <p:spPr>
          <a:xfrm>
            <a:off x="212975" y="4550775"/>
            <a:ext cx="83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https://strawberryfields.ai/photonics/concepts/index.html</a:t>
            </a:r>
            <a:r>
              <a:rPr lang="en"/>
              <a:t>             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https://physicsworld.com</a:t>
            </a:r>
            <a:r>
              <a:rPr lang="en"/>
              <a:t> 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12324" l="22440" r="23925" t="19243"/>
          <a:stretch/>
        </p:blipFill>
        <p:spPr>
          <a:xfrm>
            <a:off x="159313" y="582000"/>
            <a:ext cx="4966877" cy="356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0525" y="581993"/>
            <a:ext cx="3427150" cy="1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450" y="2302974"/>
            <a:ext cx="1588026" cy="22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184750"/>
            <a:ext cx="3967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DWave Quantum Computing</a:t>
            </a:r>
            <a:endParaRPr sz="222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750"/>
            <a:ext cx="3259600" cy="23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950" y="1193550"/>
            <a:ext cx="3318925" cy="25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906950" y="3723725"/>
            <a:ext cx="406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Source: Luke Shulenburger et. al.</a:t>
            </a:r>
            <a:endParaRPr b="1"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624725" y="3800350"/>
            <a:ext cx="23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Source: Dwave system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85250" y="4286525"/>
            <a:ext cx="758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Dwave Applications: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https://www.dwavesys.com/applications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Dwave Documentation: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https://docs.dwavesys.com/docs/latest/index.html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Ocean Documentation: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https://docs.ocean.dwavesys.com/en/stable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1477" l="0" r="0" t="14283"/>
          <a:stretch/>
        </p:blipFill>
        <p:spPr>
          <a:xfrm>
            <a:off x="712488" y="623400"/>
            <a:ext cx="7719024" cy="30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341325" y="3694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https://ionq.com/get-started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718400" y="177000"/>
            <a:ext cx="220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Ion-Q Platform</a:t>
            </a:r>
            <a:endParaRPr sz="1700"/>
          </a:p>
        </p:txBody>
      </p:sp>
      <p:sp>
        <p:nvSpPr>
          <p:cNvPr id="152" name="Google Shape;152;p26"/>
          <p:cNvSpPr txBox="1"/>
          <p:nvPr/>
        </p:nvSpPr>
        <p:spPr>
          <a:xfrm>
            <a:off x="749650" y="40919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IonQ Documentation: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https://ionq.com/docs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8233" l="0" r="0" t="17250"/>
          <a:stretch/>
        </p:blipFill>
        <p:spPr>
          <a:xfrm>
            <a:off x="152400" y="377525"/>
            <a:ext cx="8602123" cy="36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2953463" y="424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https://www.rigetti.com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579350" y="1995050"/>
            <a:ext cx="59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Quantum Computing -Sectors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5226" l="0" r="0" t="29276"/>
          <a:stretch/>
        </p:blipFill>
        <p:spPr>
          <a:xfrm>
            <a:off x="204375" y="987137"/>
            <a:ext cx="8602123" cy="31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2701625" y="4312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https://www.proteinqure.com/</a:t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3869050" y="323350"/>
            <a:ext cx="175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Proteinqure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18326" l="0" r="0" t="11884"/>
          <a:stretch/>
        </p:blipFill>
        <p:spPr>
          <a:xfrm>
            <a:off x="131600" y="218225"/>
            <a:ext cx="8602123" cy="33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31600" y="3875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https://qsimulate.com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5236" l="0" r="0" t="12560"/>
          <a:stretch/>
        </p:blipFill>
        <p:spPr>
          <a:xfrm>
            <a:off x="204475" y="229050"/>
            <a:ext cx="8602123" cy="39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301950" y="4352175"/>
            <a:ext cx="50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https://www.multiversecomputing.com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00" y="329025"/>
            <a:ext cx="6653650" cy="37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88575" y="4281050"/>
            <a:ext cx="47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https://www.youtube.com/watch?v=vi0sRjilceY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15750" l="0" r="0" t="12523"/>
          <a:stretch/>
        </p:blipFill>
        <p:spPr>
          <a:xfrm>
            <a:off x="228600" y="758525"/>
            <a:ext cx="8602123" cy="34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228600" y="442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https://rahko.ai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11484" l="0" r="0" t="12556"/>
          <a:stretch/>
        </p:blipFill>
        <p:spPr>
          <a:xfrm>
            <a:off x="162800" y="385225"/>
            <a:ext cx="8602123" cy="367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83300" y="4102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https://1qbit.com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299925" y="2496175"/>
            <a:ext cx="23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75" y="4923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884550" y="4581275"/>
            <a:ext cx="46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https://research.aimultiple.com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50" y="633850"/>
            <a:ext cx="8091725" cy="40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4509650" y="4653825"/>
            <a:ext cx="37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https://quantumcomputingreport.com</a:t>
            </a:r>
            <a:r>
              <a:rPr lang="en"/>
              <a:t> 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800125" y="17665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</a:t>
            </a:r>
            <a:r>
              <a:rPr lang="en"/>
              <a:t>Computing service </a:t>
            </a:r>
            <a:r>
              <a:rPr lang="en"/>
              <a:t> in Full Stack Perspective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327525" y="2571750"/>
            <a:ext cx="49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https://jsfiddle.net/Vasu010/rzg4ow6L/154/show</a:t>
            </a:r>
            <a:r>
              <a:rPr lang="en"/>
              <a:t> 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1839200" y="2002350"/>
            <a:ext cx="510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134 Quantum Computing Startups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2186500" y="1947025"/>
            <a:ext cx="43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Quantum Computing Platform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5650" l="0" r="0" t="19403"/>
          <a:stretch/>
        </p:blipFill>
        <p:spPr>
          <a:xfrm>
            <a:off x="131600" y="429475"/>
            <a:ext cx="7401802" cy="31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177175" y="3516200"/>
            <a:ext cx="31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https://quantum-computing.ibm.com</a:t>
            </a:r>
            <a:r>
              <a:rPr lang="en"/>
              <a:t> </a:t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353300" y="3958925"/>
            <a:ext cx="81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QisKit Documentation: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https://qiskit.org/documentation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QisKit TextBook: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https://qiskit.org/textbook/preface.html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QisKit Community: Create account at IBM Quantum Experience (Slack link is available)</a:t>
            </a:r>
            <a:endParaRPr sz="1200"/>
          </a:p>
        </p:txBody>
      </p:sp>
      <p:sp>
        <p:nvSpPr>
          <p:cNvPr id="93" name="Google Shape;93;p19"/>
          <p:cNvSpPr txBox="1"/>
          <p:nvPr/>
        </p:nvSpPr>
        <p:spPr>
          <a:xfrm>
            <a:off x="131600" y="0"/>
            <a:ext cx="24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Quantum Experience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30565" l="6927" r="7551" t="23478"/>
          <a:stretch/>
        </p:blipFill>
        <p:spPr>
          <a:xfrm>
            <a:off x="342275" y="758400"/>
            <a:ext cx="7356749" cy="22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5027650" y="187425"/>
            <a:ext cx="32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https://quantumai.google</a:t>
            </a:r>
            <a:r>
              <a:rPr lang="en"/>
              <a:t> 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342275" y="187425"/>
            <a:ext cx="27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Quantum Lab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406075" y="3644175"/>
            <a:ext cx="8173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Cirq Documentation: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https://quantumai.google/cirq/start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Cirq Tutorials: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https://quantumai.google/cirq/tutorials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Open Fermion Tutorials: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https://quantumai.google/openfermion/tutorials/intro_to_openfermion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TensorFlow Quantum Tutorials: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https://www.tensorflow.org/quantum/tutorials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72500" y="351150"/>
            <a:ext cx="456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Qubit based Quantum Circuits</a:t>
            </a:r>
            <a:endParaRPr sz="182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" y="1216000"/>
            <a:ext cx="4561199" cy="17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50000" y="3104875"/>
            <a:ext cx="48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QisKit Textbook: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https://qiskit.org/textbook/preface.html</a:t>
            </a:r>
            <a:r>
              <a:rPr lang="en"/>
              <a:t>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50" y="399575"/>
            <a:ext cx="2668875" cy="39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